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72" r:id="rId5"/>
    <p:sldId id="261" r:id="rId6"/>
    <p:sldId id="273" r:id="rId7"/>
    <p:sldId id="274" r:id="rId8"/>
    <p:sldId id="275" r:id="rId9"/>
    <p:sldId id="270" r:id="rId10"/>
  </p:sldIdLst>
  <p:sldSz cx="18288000" cy="10287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Alice" panose="020B0604020202020204" charset="0"/>
      <p:regular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3" roundtripDataSignature="AMtx7mj3vONOhc1smSbdFC5XYAc2m64Y7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5" d="100"/>
          <a:sy n="45" d="100"/>
        </p:scale>
        <p:origin x="90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customschemas.google.com/relationships/presentationmetadata" Target="metadata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7120758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500252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22563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650186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731154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455557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837925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452409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258960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80419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9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0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0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1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1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3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3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0" name="Google Shape;40;p14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1" name="Google Shape;41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5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15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8" name="Google Shape;48;p15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15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7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7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7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8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8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8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A98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/>
          <p:nvPr/>
        </p:nvSpPr>
        <p:spPr>
          <a:xfrm>
            <a:off x="-81116" y="8847772"/>
            <a:ext cx="18369116" cy="1439228"/>
          </a:xfrm>
          <a:custGeom>
            <a:avLst/>
            <a:gdLst/>
            <a:ahLst/>
            <a:cxnLst/>
            <a:rect l="l" t="t" r="r" b="b"/>
            <a:pathLst>
              <a:path w="2507534" h="324415" extrusionOk="0">
                <a:moveTo>
                  <a:pt x="0" y="0"/>
                </a:moveTo>
                <a:lnTo>
                  <a:pt x="2507534" y="0"/>
                </a:lnTo>
                <a:lnTo>
                  <a:pt x="2507534" y="324415"/>
                </a:lnTo>
                <a:lnTo>
                  <a:pt x="0" y="324415"/>
                </a:lnTo>
                <a:close/>
              </a:path>
            </a:pathLst>
          </a:custGeom>
          <a:solidFill>
            <a:srgbClr val="011C50"/>
          </a:solidFill>
          <a:ln>
            <a:noFill/>
          </a:ln>
        </p:spPr>
      </p:sp>
      <p:pic>
        <p:nvPicPr>
          <p:cNvPr id="90" name="Google Shape;9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71611" y="8933290"/>
            <a:ext cx="1278562" cy="1278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24974" y="8847772"/>
            <a:ext cx="2881645" cy="143560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3" name="Google Shape;93;p1"/>
          <p:cNvCxnSpPr/>
          <p:nvPr/>
        </p:nvCxnSpPr>
        <p:spPr>
          <a:xfrm>
            <a:off x="4984256" y="5469849"/>
            <a:ext cx="8238369" cy="0"/>
          </a:xfrm>
          <a:prstGeom prst="straightConnector1">
            <a:avLst/>
          </a:prstGeom>
          <a:noFill/>
          <a:ln w="4762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5" name="Google Shape;95;p1"/>
          <p:cNvSpPr txBox="1"/>
          <p:nvPr/>
        </p:nvSpPr>
        <p:spPr>
          <a:xfrm>
            <a:off x="-1787319" y="2584709"/>
            <a:ext cx="21384491" cy="2393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8099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 b="0" i="0" u="none" strike="noStrike" cap="none" dirty="0">
                <a:solidFill>
                  <a:srgbClr val="FFFFFF"/>
                </a:solidFill>
                <a:sym typeface="Arial"/>
              </a:rPr>
              <a:t>Seminário Final </a:t>
            </a:r>
            <a:endParaRPr lang="en-US" sz="9600" b="0" i="0" u="none" strike="noStrike" cap="none" dirty="0" smtClean="0">
              <a:solidFill>
                <a:srgbClr val="FFFFFF"/>
              </a:solidFill>
              <a:sym typeface="Arial"/>
            </a:endParaRPr>
          </a:p>
          <a:p>
            <a:pPr marL="0" marR="0" lvl="0" indent="0" algn="ctr" rtl="0">
              <a:lnSpc>
                <a:spcPct val="8099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 b="0" i="0" u="none" strike="noStrike" cap="none" dirty="0" smtClean="0">
                <a:solidFill>
                  <a:srgbClr val="FFFFFF"/>
                </a:solidFill>
                <a:sym typeface="Arial"/>
              </a:rPr>
              <a:t>PIBID-UNIR</a:t>
            </a:r>
          </a:p>
        </p:txBody>
      </p:sp>
      <p:sp>
        <p:nvSpPr>
          <p:cNvPr id="96" name="Google Shape;96;p1"/>
          <p:cNvSpPr txBox="1"/>
          <p:nvPr/>
        </p:nvSpPr>
        <p:spPr>
          <a:xfrm>
            <a:off x="880569" y="6217296"/>
            <a:ext cx="16445745" cy="673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80992"/>
              </a:lnSpc>
            </a:pPr>
            <a:r>
              <a:rPr lang="en-US" sz="5400" dirty="0">
                <a:solidFill>
                  <a:srgbClr val="FFFFFF"/>
                </a:solidFill>
              </a:rPr>
              <a:t>ciclo 2022/2024</a:t>
            </a:r>
            <a:endParaRPr lang="en-US" sz="5400" dirty="0"/>
          </a:p>
        </p:txBody>
      </p:sp>
      <p:cxnSp>
        <p:nvCxnSpPr>
          <p:cNvPr id="98" name="Google Shape;98;p1"/>
          <p:cNvCxnSpPr/>
          <p:nvPr/>
        </p:nvCxnSpPr>
        <p:spPr>
          <a:xfrm>
            <a:off x="8904927" y="9050064"/>
            <a:ext cx="0" cy="1015241"/>
          </a:xfrm>
          <a:prstGeom prst="straightConnector1">
            <a:avLst/>
          </a:prstGeom>
          <a:noFill/>
          <a:ln w="4762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9" name="Google Shape;99;p1"/>
          <p:cNvSpPr/>
          <p:nvPr/>
        </p:nvSpPr>
        <p:spPr>
          <a:xfrm>
            <a:off x="-81116" y="8847772"/>
            <a:ext cx="18369116" cy="1439228"/>
          </a:xfrm>
          <a:prstGeom prst="rect">
            <a:avLst/>
          </a:prstGeom>
          <a:noFill/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" name="Google Shape;94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046093" y="9152508"/>
            <a:ext cx="4635180" cy="840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A98"/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"/>
          <p:cNvSpPr/>
          <p:nvPr/>
        </p:nvSpPr>
        <p:spPr>
          <a:xfrm>
            <a:off x="0" y="0"/>
            <a:ext cx="18288000" cy="1485900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2"/>
          <p:cNvSpPr/>
          <p:nvPr/>
        </p:nvSpPr>
        <p:spPr>
          <a:xfrm>
            <a:off x="0" y="9053022"/>
            <a:ext cx="18288000" cy="1180352"/>
          </a:xfrm>
          <a:custGeom>
            <a:avLst/>
            <a:gdLst/>
            <a:ahLst/>
            <a:cxnLst/>
            <a:rect l="l" t="t" r="r" b="b"/>
            <a:pathLst>
              <a:path w="2507534" h="324415" extrusionOk="0">
                <a:moveTo>
                  <a:pt x="0" y="0"/>
                </a:moveTo>
                <a:lnTo>
                  <a:pt x="2507534" y="0"/>
                </a:lnTo>
                <a:lnTo>
                  <a:pt x="2507534" y="324415"/>
                </a:lnTo>
                <a:lnTo>
                  <a:pt x="0" y="324415"/>
                </a:lnTo>
                <a:close/>
              </a:path>
            </a:pathLst>
          </a:custGeom>
          <a:solidFill>
            <a:srgbClr val="011C50"/>
          </a:solidFill>
          <a:ln>
            <a:noFill/>
          </a:ln>
        </p:spPr>
      </p:sp>
      <p:sp>
        <p:nvSpPr>
          <p:cNvPr id="114" name="Google Shape;114;p2"/>
          <p:cNvSpPr txBox="1"/>
          <p:nvPr/>
        </p:nvSpPr>
        <p:spPr>
          <a:xfrm>
            <a:off x="1028700" y="267880"/>
            <a:ext cx="16230600" cy="1292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0" b="0" i="0" u="none" strike="noStrike" cap="none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APRESENTAÇÃO DO ALUNO</a:t>
            </a:r>
            <a:endParaRPr sz="7000" b="0" i="0" u="none" strike="noStrike" cap="none" dirty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5" name="Google Shape;115;p2"/>
          <p:cNvSpPr txBox="1"/>
          <p:nvPr/>
        </p:nvSpPr>
        <p:spPr>
          <a:xfrm>
            <a:off x="168548" y="1910475"/>
            <a:ext cx="17753691" cy="5170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NOME:</a:t>
            </a:r>
            <a:r>
              <a:rPr lang="en-US" sz="33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lang="en-US" sz="3300" b="0" i="0" u="none" strike="noStrike" cap="none" dirty="0" smtClean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 dirty="0" smtClean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SUBPROJETO</a:t>
            </a:r>
            <a:r>
              <a:rPr lang="en-US" sz="33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endParaRPr lang="en-US" sz="3300" dirty="0" smtClean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 dirty="0" smtClean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ÁREA </a:t>
            </a:r>
            <a:r>
              <a:rPr lang="en-US" sz="33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ESPECÍFICA</a:t>
            </a:r>
            <a:r>
              <a:rPr lang="en-US" sz="33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endParaRPr lang="en-US" sz="3300" dirty="0" smtClean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 dirty="0" smtClean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COORDENADOR </a:t>
            </a:r>
            <a:r>
              <a:rPr lang="en-US" sz="33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 ÁREA</a:t>
            </a:r>
            <a:r>
              <a:rPr lang="en-US" sz="33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endParaRPr lang="en-US" sz="3300" dirty="0" smtClean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 dirty="0" smtClean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SUPERVISOR</a:t>
            </a:r>
            <a:r>
              <a:rPr lang="en-US" sz="33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endParaRPr lang="en-US" sz="3300" dirty="0" smtClean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 dirty="0" smtClean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TEMA </a:t>
            </a:r>
            <a:r>
              <a:rPr lang="en-US" sz="33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 APRESENTAÇÃO</a:t>
            </a:r>
            <a:r>
              <a:rPr lang="en-US" sz="3300" dirty="0" smtClean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sz="3300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300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6" name="Google Shape;116;p2"/>
          <p:cNvSpPr/>
          <p:nvPr/>
        </p:nvSpPr>
        <p:spPr>
          <a:xfrm>
            <a:off x="-19493" y="9030751"/>
            <a:ext cx="18307493" cy="1202623"/>
          </a:xfrm>
          <a:prstGeom prst="rect">
            <a:avLst/>
          </a:prstGeom>
          <a:noFill/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" name="Google Shape;9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438473" y="9152508"/>
            <a:ext cx="1111699" cy="1059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91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00930" y="9030750"/>
            <a:ext cx="2705689" cy="12526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94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046093" y="9152508"/>
            <a:ext cx="4635180" cy="840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"/>
          <p:cNvSpPr/>
          <p:nvPr/>
        </p:nvSpPr>
        <p:spPr>
          <a:xfrm>
            <a:off x="0" y="0"/>
            <a:ext cx="18288000" cy="1485900"/>
          </a:xfrm>
          <a:custGeom>
            <a:avLst/>
            <a:gdLst/>
            <a:ahLst/>
            <a:cxnLst/>
            <a:rect l="l" t="t" r="r" b="b"/>
            <a:pathLst>
              <a:path w="1913890" h="180546" extrusionOk="0">
                <a:moveTo>
                  <a:pt x="0" y="0"/>
                </a:moveTo>
                <a:lnTo>
                  <a:pt x="1913890" y="0"/>
                </a:lnTo>
                <a:lnTo>
                  <a:pt x="1913890" y="180546"/>
                </a:lnTo>
                <a:lnTo>
                  <a:pt x="0" y="180546"/>
                </a:lnTo>
                <a:close/>
              </a:path>
            </a:pathLst>
          </a:custGeom>
          <a:solidFill>
            <a:srgbClr val="004A98"/>
          </a:solidFill>
          <a:ln>
            <a:noFill/>
          </a:ln>
        </p:spPr>
      </p:sp>
      <p:sp>
        <p:nvSpPr>
          <p:cNvPr id="122" name="Google Shape;122;p3"/>
          <p:cNvSpPr txBox="1"/>
          <p:nvPr/>
        </p:nvSpPr>
        <p:spPr>
          <a:xfrm>
            <a:off x="988142" y="251407"/>
            <a:ext cx="16230600" cy="1292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INTRODUÇÃO</a:t>
            </a:r>
            <a:endParaRPr sz="7000" dirty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9" name="Google Shape;129;p3"/>
          <p:cNvSpPr txBox="1"/>
          <p:nvPr/>
        </p:nvSpPr>
        <p:spPr>
          <a:xfrm>
            <a:off x="168549" y="9631700"/>
            <a:ext cx="8915400" cy="364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2169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FFFFFF"/>
                </a:solidFill>
                <a:latin typeface="Alice"/>
                <a:ea typeface="Alice"/>
                <a:cs typeface="Alice"/>
                <a:sym typeface="Alice"/>
              </a:rPr>
              <a:t>Inovação e Reflexão dos Saberes e Práticas  na Formação Inicial Docente em Tempos de Pandemia</a:t>
            </a:r>
            <a:endParaRPr sz="1500">
              <a:solidFill>
                <a:srgbClr val="FFFFFF"/>
              </a:solidFill>
              <a:latin typeface="Alice"/>
              <a:ea typeface="Alice"/>
              <a:cs typeface="Alice"/>
              <a:sym typeface="Alice"/>
            </a:endParaRPr>
          </a:p>
        </p:txBody>
      </p:sp>
      <p:cxnSp>
        <p:nvCxnSpPr>
          <p:cNvPr id="130" name="Google Shape;130;p3"/>
          <p:cNvCxnSpPr/>
          <p:nvPr/>
        </p:nvCxnSpPr>
        <p:spPr>
          <a:xfrm>
            <a:off x="2080660" y="9656275"/>
            <a:ext cx="4903136" cy="18385"/>
          </a:xfrm>
          <a:prstGeom prst="straightConnector1">
            <a:avLst/>
          </a:prstGeom>
          <a:noFill/>
          <a:ln w="4762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"/>
          <p:cNvSpPr/>
          <p:nvPr/>
        </p:nvSpPr>
        <p:spPr>
          <a:xfrm>
            <a:off x="0" y="0"/>
            <a:ext cx="18288000" cy="1485900"/>
          </a:xfrm>
          <a:custGeom>
            <a:avLst/>
            <a:gdLst/>
            <a:ahLst/>
            <a:cxnLst/>
            <a:rect l="l" t="t" r="r" b="b"/>
            <a:pathLst>
              <a:path w="1913890" h="180546" extrusionOk="0">
                <a:moveTo>
                  <a:pt x="0" y="0"/>
                </a:moveTo>
                <a:lnTo>
                  <a:pt x="1913890" y="0"/>
                </a:lnTo>
                <a:lnTo>
                  <a:pt x="1913890" y="180546"/>
                </a:lnTo>
                <a:lnTo>
                  <a:pt x="0" y="180546"/>
                </a:lnTo>
                <a:close/>
              </a:path>
            </a:pathLst>
          </a:custGeom>
          <a:solidFill>
            <a:srgbClr val="004A98"/>
          </a:solidFill>
          <a:ln>
            <a:noFill/>
          </a:ln>
        </p:spPr>
      </p:sp>
      <p:sp>
        <p:nvSpPr>
          <p:cNvPr id="122" name="Google Shape;122;p3"/>
          <p:cNvSpPr txBox="1"/>
          <p:nvPr/>
        </p:nvSpPr>
        <p:spPr>
          <a:xfrm>
            <a:off x="988142" y="251407"/>
            <a:ext cx="16230600" cy="1292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OBJETIVOS</a:t>
            </a:r>
            <a:endParaRPr sz="7000" dirty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9" name="Google Shape;129;p3"/>
          <p:cNvSpPr txBox="1"/>
          <p:nvPr/>
        </p:nvSpPr>
        <p:spPr>
          <a:xfrm>
            <a:off x="168549" y="9631700"/>
            <a:ext cx="8915400" cy="364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2169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FFFFFF"/>
                </a:solidFill>
                <a:latin typeface="Alice"/>
                <a:ea typeface="Alice"/>
                <a:cs typeface="Alice"/>
                <a:sym typeface="Alice"/>
              </a:rPr>
              <a:t>Inovação e Reflexão dos Saberes e Práticas  na Formação Inicial Docente em Tempos de Pandemia</a:t>
            </a:r>
            <a:endParaRPr sz="1500">
              <a:solidFill>
                <a:srgbClr val="FFFFFF"/>
              </a:solidFill>
              <a:latin typeface="Alice"/>
              <a:ea typeface="Alice"/>
              <a:cs typeface="Alice"/>
              <a:sym typeface="Alice"/>
            </a:endParaRPr>
          </a:p>
        </p:txBody>
      </p:sp>
      <p:cxnSp>
        <p:nvCxnSpPr>
          <p:cNvPr id="130" name="Google Shape;130;p3"/>
          <p:cNvCxnSpPr/>
          <p:nvPr/>
        </p:nvCxnSpPr>
        <p:spPr>
          <a:xfrm>
            <a:off x="2080660" y="9656275"/>
            <a:ext cx="4903136" cy="18385"/>
          </a:xfrm>
          <a:prstGeom prst="straightConnector1">
            <a:avLst/>
          </a:prstGeom>
          <a:noFill/>
          <a:ln w="4762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26650505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5"/>
          <p:cNvSpPr/>
          <p:nvPr/>
        </p:nvSpPr>
        <p:spPr>
          <a:xfrm>
            <a:off x="-40558" y="0"/>
            <a:ext cx="18288000" cy="1485900"/>
          </a:xfrm>
          <a:custGeom>
            <a:avLst/>
            <a:gdLst/>
            <a:ahLst/>
            <a:cxnLst/>
            <a:rect l="l" t="t" r="r" b="b"/>
            <a:pathLst>
              <a:path w="1913890" h="180546" extrusionOk="0">
                <a:moveTo>
                  <a:pt x="0" y="0"/>
                </a:moveTo>
                <a:lnTo>
                  <a:pt x="1913890" y="0"/>
                </a:lnTo>
                <a:lnTo>
                  <a:pt x="1913890" y="180546"/>
                </a:lnTo>
                <a:lnTo>
                  <a:pt x="0" y="180546"/>
                </a:lnTo>
                <a:close/>
              </a:path>
            </a:pathLst>
          </a:custGeom>
          <a:solidFill>
            <a:srgbClr val="004A98"/>
          </a:solidFill>
          <a:ln>
            <a:noFill/>
          </a:ln>
        </p:spPr>
      </p:sp>
      <p:sp>
        <p:nvSpPr>
          <p:cNvPr id="172" name="Google Shape;172;p5"/>
          <p:cNvSpPr txBox="1"/>
          <p:nvPr/>
        </p:nvSpPr>
        <p:spPr>
          <a:xfrm>
            <a:off x="988142" y="251407"/>
            <a:ext cx="16230600" cy="1292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METODOLOGIA</a:t>
            </a:r>
            <a:endParaRPr sz="7000" dirty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5"/>
          <p:cNvSpPr/>
          <p:nvPr/>
        </p:nvSpPr>
        <p:spPr>
          <a:xfrm>
            <a:off x="-40558" y="0"/>
            <a:ext cx="18288000" cy="1485900"/>
          </a:xfrm>
          <a:custGeom>
            <a:avLst/>
            <a:gdLst/>
            <a:ahLst/>
            <a:cxnLst/>
            <a:rect l="l" t="t" r="r" b="b"/>
            <a:pathLst>
              <a:path w="1913890" h="180546" extrusionOk="0">
                <a:moveTo>
                  <a:pt x="0" y="0"/>
                </a:moveTo>
                <a:lnTo>
                  <a:pt x="1913890" y="0"/>
                </a:lnTo>
                <a:lnTo>
                  <a:pt x="1913890" y="180546"/>
                </a:lnTo>
                <a:lnTo>
                  <a:pt x="0" y="180546"/>
                </a:lnTo>
                <a:close/>
              </a:path>
            </a:pathLst>
          </a:custGeom>
          <a:solidFill>
            <a:srgbClr val="004A98"/>
          </a:solidFill>
          <a:ln>
            <a:noFill/>
          </a:ln>
        </p:spPr>
      </p:sp>
      <p:sp>
        <p:nvSpPr>
          <p:cNvPr id="172" name="Google Shape;172;p5"/>
          <p:cNvSpPr txBox="1"/>
          <p:nvPr/>
        </p:nvSpPr>
        <p:spPr>
          <a:xfrm>
            <a:off x="988142" y="251407"/>
            <a:ext cx="16230600" cy="1292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RESULTADOS E DISCUSSÃO</a:t>
            </a:r>
            <a:endParaRPr sz="7000" dirty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2467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5"/>
          <p:cNvSpPr/>
          <p:nvPr/>
        </p:nvSpPr>
        <p:spPr>
          <a:xfrm>
            <a:off x="-40558" y="0"/>
            <a:ext cx="18288000" cy="1485900"/>
          </a:xfrm>
          <a:custGeom>
            <a:avLst/>
            <a:gdLst/>
            <a:ahLst/>
            <a:cxnLst/>
            <a:rect l="l" t="t" r="r" b="b"/>
            <a:pathLst>
              <a:path w="1913890" h="180546" extrusionOk="0">
                <a:moveTo>
                  <a:pt x="0" y="0"/>
                </a:moveTo>
                <a:lnTo>
                  <a:pt x="1913890" y="0"/>
                </a:lnTo>
                <a:lnTo>
                  <a:pt x="1913890" y="180546"/>
                </a:lnTo>
                <a:lnTo>
                  <a:pt x="0" y="180546"/>
                </a:lnTo>
                <a:close/>
              </a:path>
            </a:pathLst>
          </a:custGeom>
          <a:solidFill>
            <a:srgbClr val="004A98"/>
          </a:solidFill>
          <a:ln>
            <a:noFill/>
          </a:ln>
        </p:spPr>
      </p:sp>
      <p:sp>
        <p:nvSpPr>
          <p:cNvPr id="172" name="Google Shape;172;p5"/>
          <p:cNvSpPr txBox="1"/>
          <p:nvPr/>
        </p:nvSpPr>
        <p:spPr>
          <a:xfrm>
            <a:off x="988142" y="251407"/>
            <a:ext cx="16230600" cy="1292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CONCLUSÃO</a:t>
            </a:r>
            <a:endParaRPr sz="7000" dirty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1720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5"/>
          <p:cNvSpPr/>
          <p:nvPr/>
        </p:nvSpPr>
        <p:spPr>
          <a:xfrm>
            <a:off x="-40558" y="0"/>
            <a:ext cx="18288000" cy="1485900"/>
          </a:xfrm>
          <a:custGeom>
            <a:avLst/>
            <a:gdLst/>
            <a:ahLst/>
            <a:cxnLst/>
            <a:rect l="l" t="t" r="r" b="b"/>
            <a:pathLst>
              <a:path w="1913890" h="180546" extrusionOk="0">
                <a:moveTo>
                  <a:pt x="0" y="0"/>
                </a:moveTo>
                <a:lnTo>
                  <a:pt x="1913890" y="0"/>
                </a:lnTo>
                <a:lnTo>
                  <a:pt x="1913890" y="180546"/>
                </a:lnTo>
                <a:lnTo>
                  <a:pt x="0" y="180546"/>
                </a:lnTo>
                <a:close/>
              </a:path>
            </a:pathLst>
          </a:custGeom>
          <a:solidFill>
            <a:srgbClr val="004A98"/>
          </a:solidFill>
          <a:ln>
            <a:noFill/>
          </a:ln>
        </p:spPr>
      </p:sp>
      <p:sp>
        <p:nvSpPr>
          <p:cNvPr id="172" name="Google Shape;172;p5"/>
          <p:cNvSpPr txBox="1"/>
          <p:nvPr/>
        </p:nvSpPr>
        <p:spPr>
          <a:xfrm>
            <a:off x="988142" y="251407"/>
            <a:ext cx="16230600" cy="1292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REFERÊNCIAS</a:t>
            </a:r>
            <a:endParaRPr sz="7000" dirty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6322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8"/>
          <p:cNvSpPr/>
          <p:nvPr/>
        </p:nvSpPr>
        <p:spPr>
          <a:xfrm>
            <a:off x="-40558" y="0"/>
            <a:ext cx="18288000" cy="1485900"/>
          </a:xfrm>
          <a:custGeom>
            <a:avLst/>
            <a:gdLst/>
            <a:ahLst/>
            <a:cxnLst/>
            <a:rect l="l" t="t" r="r" b="b"/>
            <a:pathLst>
              <a:path w="1913890" h="180546" extrusionOk="0">
                <a:moveTo>
                  <a:pt x="0" y="0"/>
                </a:moveTo>
                <a:lnTo>
                  <a:pt x="1913890" y="0"/>
                </a:lnTo>
                <a:lnTo>
                  <a:pt x="1913890" y="180546"/>
                </a:lnTo>
                <a:lnTo>
                  <a:pt x="0" y="180546"/>
                </a:lnTo>
                <a:close/>
              </a:path>
            </a:pathLst>
          </a:custGeom>
          <a:solidFill>
            <a:srgbClr val="004A98"/>
          </a:solidFill>
          <a:ln>
            <a:noFill/>
          </a:ln>
        </p:spPr>
      </p:sp>
      <p:sp>
        <p:nvSpPr>
          <p:cNvPr id="328" name="Google Shape;328;p8"/>
          <p:cNvSpPr txBox="1"/>
          <p:nvPr/>
        </p:nvSpPr>
        <p:spPr>
          <a:xfrm>
            <a:off x="988142" y="251407"/>
            <a:ext cx="16230600" cy="1292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AGRADECIMENTOS</a:t>
            </a:r>
            <a:endParaRPr sz="7000" dirty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5" name="Google Shape;335;p8"/>
          <p:cNvSpPr txBox="1"/>
          <p:nvPr/>
        </p:nvSpPr>
        <p:spPr>
          <a:xfrm>
            <a:off x="168549" y="9631700"/>
            <a:ext cx="8915400" cy="364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2169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FFFFFF"/>
                </a:solidFill>
                <a:latin typeface="Alice"/>
                <a:ea typeface="Alice"/>
                <a:cs typeface="Alice"/>
                <a:sym typeface="Alice"/>
              </a:rPr>
              <a:t>Inovação e Reflexão dos Saberes e Práticas  na Formação Inicial Docente em Tempos de Pandemia</a:t>
            </a:r>
            <a:endParaRPr sz="1500">
              <a:solidFill>
                <a:srgbClr val="FFFFFF"/>
              </a:solidFill>
              <a:latin typeface="Alice"/>
              <a:ea typeface="Alice"/>
              <a:cs typeface="Alice"/>
              <a:sym typeface="Alice"/>
            </a:endParaRPr>
          </a:p>
        </p:txBody>
      </p:sp>
      <p:cxnSp>
        <p:nvCxnSpPr>
          <p:cNvPr id="336" name="Google Shape;336;p8"/>
          <p:cNvCxnSpPr/>
          <p:nvPr/>
        </p:nvCxnSpPr>
        <p:spPr>
          <a:xfrm>
            <a:off x="2080660" y="9656275"/>
            <a:ext cx="4903136" cy="18385"/>
          </a:xfrm>
          <a:prstGeom prst="straightConnector1">
            <a:avLst/>
          </a:prstGeom>
          <a:noFill/>
          <a:ln w="4762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38" name="Google Shape;338;p8"/>
          <p:cNvPicPr preferRelativeResize="0"/>
          <p:nvPr/>
        </p:nvPicPr>
        <p:blipFill rotWithShape="1">
          <a:blip r:embed="rId3">
            <a:alphaModFix/>
          </a:blip>
          <a:srcRect l="25432" r="22665"/>
          <a:stretch/>
        </p:blipFill>
        <p:spPr>
          <a:xfrm>
            <a:off x="7598042" y="7329181"/>
            <a:ext cx="2971813" cy="124064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956480" y="6712755"/>
            <a:ext cx="2343069" cy="1597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p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20639" y="7215992"/>
            <a:ext cx="1493163" cy="161866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ixaDeTexto 1"/>
          <p:cNvSpPr txBox="1"/>
          <p:nvPr/>
        </p:nvSpPr>
        <p:spPr>
          <a:xfrm>
            <a:off x="2080660" y="1993776"/>
            <a:ext cx="140127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dirty="0" smtClean="0">
                <a:solidFill>
                  <a:srgbClr val="FF0000"/>
                </a:solidFill>
              </a:rPr>
              <a:t>Incluir Seduc ou Semed e a escola</a:t>
            </a:r>
            <a:endParaRPr lang="pt-BR" sz="3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87</Words>
  <Application>Microsoft Office PowerPoint</Application>
  <PresentationFormat>Personalizar</PresentationFormat>
  <Paragraphs>22</Paragraphs>
  <Slides>9</Slides>
  <Notes>9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4" baseType="lpstr">
      <vt:lpstr>Calibri</vt:lpstr>
      <vt:lpstr>Times New Roman</vt:lpstr>
      <vt:lpstr>Alice</vt:lpstr>
      <vt:lpstr>Arial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Ivanir Alves</dc:creator>
  <cp:lastModifiedBy>UNIR</cp:lastModifiedBy>
  <cp:revision>5</cp:revision>
  <dcterms:created xsi:type="dcterms:W3CDTF">2006-08-16T00:00:00Z</dcterms:created>
  <dcterms:modified xsi:type="dcterms:W3CDTF">2024-03-04T15:43:35Z</dcterms:modified>
</cp:coreProperties>
</file>